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76" r:id="rId4"/>
    <p:sldId id="270" r:id="rId5"/>
    <p:sldId id="271" r:id="rId6"/>
    <p:sldId id="275" r:id="rId7"/>
    <p:sldId id="277" r:id="rId8"/>
    <p:sldId id="258" r:id="rId9"/>
    <p:sldId id="259" r:id="rId10"/>
    <p:sldId id="260" r:id="rId11"/>
    <p:sldId id="261" r:id="rId12"/>
    <p:sldId id="278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9" r:id="rId22"/>
    <p:sldId id="272" r:id="rId23"/>
    <p:sldId id="273" r:id="rId24"/>
    <p:sldId id="274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4/18/2016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4/18/2016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4/18/2016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4/18/2016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4/18/2016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4/18/2016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4/18/2016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4/18/2016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4/18/2016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.uk/education/guides/zc4bb9q/revision/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Boolean Algebra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http://users.cis.fiu.edu/~prabakar/cda4101/Common/notes/figs/boo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492758" y="1899921"/>
            <a:ext cx="255270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57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pic>
        <p:nvPicPr>
          <p:cNvPr id="1026" name="Picture 2" descr="https://cdn.sparkfun.com/assets/learn_tutorials/2/1/5/digital-logic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35" b="50960"/>
          <a:stretch/>
        </p:blipFill>
        <p:spPr bwMode="auto">
          <a:xfrm>
            <a:off x="1468193" y="2394477"/>
            <a:ext cx="2343954" cy="190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62918" y="2394477"/>
            <a:ext cx="541908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OR gate can be expressed using Boolean algebra notation like this:</a:t>
            </a:r>
          </a:p>
          <a:p>
            <a:endParaRPr lang="en-GB" sz="3200" dirty="0"/>
          </a:p>
          <a:p>
            <a:r>
              <a:rPr lang="en-GB" sz="3200" dirty="0" smtClean="0"/>
              <a:t>Q = A + B</a:t>
            </a:r>
          </a:p>
          <a:p>
            <a:endParaRPr lang="en-GB" dirty="0"/>
          </a:p>
          <a:p>
            <a:r>
              <a:rPr lang="en-GB" dirty="0" smtClean="0"/>
              <a:t>Note that the + symbol means OR </a:t>
            </a:r>
            <a:r>
              <a:rPr lang="en-GB" dirty="0" smtClean="0"/>
              <a:t>in Boolean algebra, </a:t>
            </a:r>
            <a:r>
              <a:rPr lang="en-GB" i="1" dirty="0" smtClean="0"/>
              <a:t>not</a:t>
            </a:r>
            <a:r>
              <a:rPr lang="en-GB" dirty="0" smtClean="0"/>
              <a:t> mathematical </a:t>
            </a:r>
            <a:r>
              <a:rPr lang="en-GB" dirty="0" smtClean="0"/>
              <a:t>addition.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723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962918" y="2394477"/>
            <a:ext cx="541908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AND gate can be expressed using Boolean algebra notation like this:</a:t>
            </a:r>
          </a:p>
          <a:p>
            <a:endParaRPr lang="en-GB" sz="3200" dirty="0"/>
          </a:p>
          <a:p>
            <a:r>
              <a:rPr lang="en-GB" sz="3200" dirty="0" smtClean="0"/>
              <a:t>Q = A . B </a:t>
            </a:r>
          </a:p>
          <a:p>
            <a:r>
              <a:rPr lang="en-GB" sz="3200" dirty="0" smtClean="0"/>
              <a:t>Q = AB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It may also be expressed like this:</a:t>
            </a:r>
          </a:p>
          <a:p>
            <a:endParaRPr lang="en-GB" dirty="0"/>
          </a:p>
          <a:p>
            <a:r>
              <a:rPr lang="en-GB" dirty="0" smtClean="0"/>
              <a:t>Q = A * B</a:t>
            </a:r>
          </a:p>
          <a:p>
            <a:r>
              <a:rPr lang="en-GB" dirty="0" smtClean="0"/>
              <a:t>Q = A x </a:t>
            </a:r>
            <a:r>
              <a:rPr lang="en-GB" dirty="0" smtClean="0"/>
              <a:t>B</a:t>
            </a:r>
          </a:p>
          <a:p>
            <a:r>
              <a:rPr lang="en-GB" dirty="0" smtClean="0"/>
              <a:t>Q = A ^ B</a:t>
            </a:r>
            <a:endParaRPr lang="en-GB" dirty="0"/>
          </a:p>
        </p:txBody>
      </p:sp>
      <p:pic>
        <p:nvPicPr>
          <p:cNvPr id="2050" name="Picture 2" descr="https://cdn.sparkfun.com/assets/learn_tutorials/2/1/5/digital-logic.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85" r="33465" b="53995"/>
          <a:stretch/>
        </p:blipFill>
        <p:spPr bwMode="auto">
          <a:xfrm>
            <a:off x="1416676" y="2617263"/>
            <a:ext cx="2472743" cy="173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785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39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962918" y="2394477"/>
            <a:ext cx="5419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How can this XOR gate be expressed using Boolean algebra?</a:t>
            </a:r>
          </a:p>
        </p:txBody>
      </p:sp>
      <p:pic>
        <p:nvPicPr>
          <p:cNvPr id="2050" name="Picture 2" descr="https://cdn.sparkfun.com/assets/learn_tutorials/2/1/5/digital-logic.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1" t="-1362" r="-1351" b="55357"/>
          <a:stretch/>
        </p:blipFill>
        <p:spPr bwMode="auto">
          <a:xfrm>
            <a:off x="1416676" y="2617263"/>
            <a:ext cx="2472743" cy="173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11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Answer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962918" y="3194695"/>
            <a:ext cx="5419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Q = A + B</a:t>
            </a:r>
            <a:endParaRPr lang="en-GB" dirty="0" smtClean="0"/>
          </a:p>
        </p:txBody>
      </p:sp>
      <p:pic>
        <p:nvPicPr>
          <p:cNvPr id="2050" name="Picture 2" descr="https://cdn.sparkfun.com/assets/learn_tutorials/2/1/5/digital-logic.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1" t="-1362" r="-1351" b="55357"/>
          <a:stretch/>
        </p:blipFill>
        <p:spPr bwMode="auto">
          <a:xfrm>
            <a:off x="1416676" y="2617263"/>
            <a:ext cx="2472743" cy="173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7289441" y="3384051"/>
            <a:ext cx="231819" cy="2060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08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962918" y="2394477"/>
            <a:ext cx="5419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How can this NOR gate be expressed using Boolean algebra?</a:t>
            </a:r>
          </a:p>
        </p:txBody>
      </p:sp>
      <p:pic>
        <p:nvPicPr>
          <p:cNvPr id="2050" name="Picture 2" descr="https://cdn.sparkfun.com/assets/learn_tutorials/2/1/5/digital-logic.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0" t="55763" r="68560" b="-1768"/>
          <a:stretch/>
        </p:blipFill>
        <p:spPr bwMode="auto">
          <a:xfrm>
            <a:off x="1416676" y="2617263"/>
            <a:ext cx="2472743" cy="173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99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Answer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962918" y="3194695"/>
            <a:ext cx="54190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Q = A + B</a:t>
            </a:r>
          </a:p>
          <a:p>
            <a:endParaRPr lang="en-GB" sz="3200" dirty="0"/>
          </a:p>
          <a:p>
            <a:r>
              <a:rPr lang="en-GB" sz="2000" dirty="0" smtClean="0"/>
              <a:t>Remember that the bar means NOT.</a:t>
            </a:r>
            <a:endParaRPr lang="en-GB" sz="1200" dirty="0" smtClean="0"/>
          </a:p>
        </p:txBody>
      </p:sp>
      <p:pic>
        <p:nvPicPr>
          <p:cNvPr id="2050" name="Picture 2" descr="https://cdn.sparkfun.com/assets/learn_tutorials/2/1/5/digital-logic.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0" t="55763" r="68560" b="-1768"/>
          <a:stretch/>
        </p:blipFill>
        <p:spPr bwMode="auto">
          <a:xfrm>
            <a:off x="1416676" y="2617263"/>
            <a:ext cx="2472743" cy="173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6928833" y="3181820"/>
            <a:ext cx="914401" cy="1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004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962918" y="2394477"/>
            <a:ext cx="5419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How can this NAND gate be expressed using Boolean algebra?</a:t>
            </a:r>
          </a:p>
        </p:txBody>
      </p:sp>
      <p:pic>
        <p:nvPicPr>
          <p:cNvPr id="2050" name="Picture 2" descr="https://cdn.sparkfun.com/assets/learn_tutorials/2/1/5/digital-logic.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6" t="54741" r="33744" b="-746"/>
          <a:stretch/>
        </p:blipFill>
        <p:spPr bwMode="auto">
          <a:xfrm>
            <a:off x="1416676" y="2617263"/>
            <a:ext cx="2472743" cy="173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97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Answer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962918" y="2617263"/>
            <a:ext cx="54190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Q = A . B</a:t>
            </a:r>
          </a:p>
          <a:p>
            <a:endParaRPr lang="en-GB" sz="3200" dirty="0" smtClean="0"/>
          </a:p>
          <a:p>
            <a:r>
              <a:rPr lang="en-GB" sz="3200" dirty="0" smtClean="0"/>
              <a:t>Q = AB</a:t>
            </a:r>
          </a:p>
        </p:txBody>
      </p:sp>
      <p:pic>
        <p:nvPicPr>
          <p:cNvPr id="2050" name="Picture 2" descr="https://cdn.sparkfun.com/assets/learn_tutorials/2/1/5/digital-logic.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6" t="54741" r="33744" b="-746"/>
          <a:stretch/>
        </p:blipFill>
        <p:spPr bwMode="auto">
          <a:xfrm>
            <a:off x="1416676" y="2617263"/>
            <a:ext cx="2472743" cy="173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6967469" y="2681658"/>
            <a:ext cx="746976" cy="28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928832" y="3671496"/>
            <a:ext cx="457201" cy="1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38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962918" y="2394477"/>
            <a:ext cx="5419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How can this NOT gate be expressed using Boolean algebra?</a:t>
            </a:r>
          </a:p>
        </p:txBody>
      </p:sp>
      <p:pic>
        <p:nvPicPr>
          <p:cNvPr id="2050" name="Picture 2" descr="https://cdn.sparkfun.com/assets/learn_tutorials/2/1/5/digital-logic.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22" t="55763" r="-1072" b="-1768"/>
          <a:stretch/>
        </p:blipFill>
        <p:spPr bwMode="auto">
          <a:xfrm>
            <a:off x="1416676" y="2617263"/>
            <a:ext cx="2472743" cy="173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46783" y="2959157"/>
            <a:ext cx="437322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Q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2806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Understand why Boolean algebra is used</a:t>
            </a:r>
          </a:p>
          <a:p>
            <a:r>
              <a:rPr lang="en-GB" dirty="0" smtClean="0"/>
              <a:t>Understand basic Boolean algebra notation</a:t>
            </a:r>
          </a:p>
        </p:txBody>
      </p:sp>
    </p:spTree>
    <p:extLst>
      <p:ext uri="{BB962C8B-B14F-4D97-AF65-F5344CB8AC3E}">
        <p14:creationId xmlns:p14="http://schemas.microsoft.com/office/powerpoint/2010/main" val="313372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Answer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962918" y="3194695"/>
            <a:ext cx="5419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Q = A</a:t>
            </a:r>
            <a:endParaRPr lang="en-GB" dirty="0" smtClean="0"/>
          </a:p>
        </p:txBody>
      </p:sp>
      <p:pic>
        <p:nvPicPr>
          <p:cNvPr id="2050" name="Picture 2" descr="https://cdn.sparkfun.com/assets/learn_tutorials/2/1/5/digital-logic.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22" t="55763" r="-1072" b="-1768"/>
          <a:stretch/>
        </p:blipFill>
        <p:spPr bwMode="auto">
          <a:xfrm>
            <a:off x="1416676" y="2617263"/>
            <a:ext cx="2472743" cy="173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6761407" y="3310887"/>
            <a:ext cx="457201" cy="1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20279" y="2963862"/>
            <a:ext cx="437322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Q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112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Complex Logic Circuits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36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complex logic circuits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952437"/>
          </a:xfrm>
        </p:spPr>
        <p:txBody>
          <a:bodyPr>
            <a:normAutofit/>
          </a:bodyPr>
          <a:lstStyle/>
          <a:p>
            <a:r>
              <a:rPr lang="en-GB" dirty="0" smtClean="0"/>
              <a:t>More complex logic circuits can be expressed using Boolean algebra.</a:t>
            </a:r>
          </a:p>
          <a:p>
            <a:r>
              <a:rPr lang="en-GB" dirty="0" smtClean="0"/>
              <a:t>What is the Boolean algebra expression at each arrow?</a:t>
            </a:r>
          </a:p>
          <a:p>
            <a:endParaRPr lang="en-GB" dirty="0"/>
          </a:p>
        </p:txBody>
      </p:sp>
      <p:pic>
        <p:nvPicPr>
          <p:cNvPr id="3074" name="Picture 2" descr="http://sub.allaboutcircuits.com/images/quiz/02782x01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409" y="3174724"/>
            <a:ext cx="4685179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891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Answer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1408805"/>
          </a:xfrm>
        </p:spPr>
        <p:txBody>
          <a:bodyPr>
            <a:normAutofit/>
          </a:bodyPr>
          <a:lstStyle/>
          <a:p>
            <a:r>
              <a:rPr lang="en-GB" dirty="0" smtClean="0"/>
              <a:t>Remember that the + </a:t>
            </a:r>
            <a:r>
              <a:rPr lang="en-GB" smtClean="0"/>
              <a:t>means </a:t>
            </a:r>
            <a:r>
              <a:rPr lang="en-GB" smtClean="0"/>
              <a:t>OR.</a:t>
            </a:r>
            <a:endParaRPr lang="en-GB" dirty="0" smtClean="0"/>
          </a:p>
          <a:p>
            <a:r>
              <a:rPr lang="en-GB" dirty="0" smtClean="0"/>
              <a:t>The arrow furthest to the right represents the final Boolean expression for the circuit.</a:t>
            </a:r>
          </a:p>
          <a:p>
            <a:r>
              <a:rPr lang="en-GB" dirty="0" smtClean="0"/>
              <a:t>Brackets </a:t>
            </a:r>
            <a:r>
              <a:rPr lang="en-GB" dirty="0" smtClean="0"/>
              <a:t>are </a:t>
            </a:r>
            <a:r>
              <a:rPr lang="en-GB" dirty="0" smtClean="0"/>
              <a:t>used for each separate gate part of the </a:t>
            </a:r>
            <a:r>
              <a:rPr lang="en-GB" dirty="0" smtClean="0"/>
              <a:t>circuit where necessary.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12290" name="Picture 2" descr="http://sub.allaboutcircuits.com/images/quiz/02782x02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724" y="3631092"/>
            <a:ext cx="6026549" cy="23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02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Boolean algebra is used to describe logic such as digital logic circuits</a:t>
            </a:r>
          </a:p>
          <a:p>
            <a:r>
              <a:rPr lang="en-GB" dirty="0" smtClean="0"/>
              <a:t>It is used because processes similar to “normal” algebra can be used to </a:t>
            </a:r>
            <a:r>
              <a:rPr lang="en-GB" smtClean="0"/>
              <a:t>manipulate it</a:t>
            </a:r>
            <a:endParaRPr lang="en-GB" dirty="0" smtClean="0"/>
          </a:p>
          <a:p>
            <a:r>
              <a:rPr lang="en-GB" dirty="0" smtClean="0"/>
              <a:t>Remember the notation used – it may crop up in the exam!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66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Logic Gates Recap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78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Logic Gates Recap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Watch the video: http</a:t>
            </a:r>
            <a:r>
              <a:rPr lang="en-GB" dirty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www.bbc.co.uk/education/guides/zc4bb9q/revision/2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755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Venn Diagram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22287"/>
            <a:ext cx="5361952" cy="3674930"/>
          </a:xfrm>
        </p:spPr>
        <p:txBody>
          <a:bodyPr>
            <a:normAutofit/>
          </a:bodyPr>
          <a:lstStyle/>
          <a:p>
            <a:r>
              <a:rPr lang="en-GB" dirty="0" smtClean="0"/>
              <a:t>An alternative way of thinking about logic gates is as a Venn diagram.</a:t>
            </a:r>
          </a:p>
          <a:p>
            <a:r>
              <a:rPr lang="en-GB" dirty="0" smtClean="0"/>
              <a:t>The </a:t>
            </a:r>
            <a:r>
              <a:rPr lang="en-GB" dirty="0" smtClean="0"/>
              <a:t>blue areas </a:t>
            </a:r>
            <a:r>
              <a:rPr lang="en-GB" dirty="0" smtClean="0"/>
              <a:t>represent cases where the output is 1.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952" y="2222287"/>
            <a:ext cx="6830048" cy="42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87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Venn Diagram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22287"/>
            <a:ext cx="5361952" cy="3674930"/>
          </a:xfrm>
        </p:spPr>
        <p:txBody>
          <a:bodyPr>
            <a:normAutofit/>
          </a:bodyPr>
          <a:lstStyle/>
          <a:p>
            <a:r>
              <a:rPr lang="en-GB" dirty="0" smtClean="0"/>
              <a:t>Here’s another Venn diagram showing the binary inputs.</a:t>
            </a:r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158" y="2035838"/>
            <a:ext cx="6679842" cy="440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17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Boolean Algebra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48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Boolean algebra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Many ways of expressing logic</a:t>
            </a:r>
          </a:p>
          <a:p>
            <a:r>
              <a:rPr lang="en-GB" dirty="0" smtClean="0"/>
              <a:t>Another </a:t>
            </a:r>
            <a:r>
              <a:rPr lang="en-GB" dirty="0" smtClean="0"/>
              <a:t>way of expressing logic gates is </a:t>
            </a:r>
            <a:r>
              <a:rPr lang="en-GB" dirty="0" smtClean="0"/>
              <a:t>by using Boolean </a:t>
            </a:r>
            <a:r>
              <a:rPr lang="en-GB" dirty="0" smtClean="0"/>
              <a:t>algebra</a:t>
            </a:r>
          </a:p>
          <a:p>
            <a:r>
              <a:rPr lang="en-GB" dirty="0" smtClean="0"/>
              <a:t>Boolean algebra published </a:t>
            </a:r>
            <a:r>
              <a:rPr lang="en-GB" dirty="0" smtClean="0"/>
              <a:t>by George Boole around </a:t>
            </a:r>
            <a:r>
              <a:rPr lang="en-GB" dirty="0" smtClean="0"/>
              <a:t>1854</a:t>
            </a:r>
            <a:endParaRPr lang="en-GB" dirty="0" smtClean="0"/>
          </a:p>
          <a:p>
            <a:r>
              <a:rPr lang="en-GB" dirty="0" smtClean="0"/>
              <a:t>Boolean algebra is an expression of logic similar to algebra in maths</a:t>
            </a:r>
          </a:p>
          <a:p>
            <a:r>
              <a:rPr lang="en-GB" dirty="0" smtClean="0"/>
              <a:t>Can be used to model logic gates as </a:t>
            </a:r>
            <a:r>
              <a:rPr lang="en-GB" dirty="0" smtClean="0"/>
              <a:t>Boolean equations</a:t>
            </a:r>
            <a:endParaRPr lang="en-GB" dirty="0" smtClean="0"/>
          </a:p>
          <a:p>
            <a:r>
              <a:rPr lang="en-GB" dirty="0" smtClean="0"/>
              <a:t>It is easier to manipulate Boolean </a:t>
            </a:r>
            <a:r>
              <a:rPr lang="en-GB" dirty="0" smtClean="0"/>
              <a:t>equations than circuit diagrams</a:t>
            </a:r>
            <a:endParaRPr lang="en-GB" dirty="0"/>
          </a:p>
        </p:txBody>
      </p:sp>
      <p:pic>
        <p:nvPicPr>
          <p:cNvPr id="2050" name="Picture 2" descr="http://users.cis.fiu.edu/~prabakar/cda4101/Common/notes/figs/boo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467000" y="2030032"/>
            <a:ext cx="255270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51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Notation used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926922"/>
              </p:ext>
            </p:extLst>
          </p:nvPr>
        </p:nvGraphicFramePr>
        <p:xfrm>
          <a:off x="818712" y="2222286"/>
          <a:ext cx="10554573" cy="4559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8191"/>
                <a:gridCol w="3518191"/>
                <a:gridCol w="3518191"/>
              </a:tblGrid>
              <a:tr h="638137"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Logic</a:t>
                      </a:r>
                      <a:r>
                        <a:rPr lang="en-GB" i="0" baseline="0" dirty="0" smtClean="0"/>
                        <a:t> Gate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Boolean Symbol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smtClean="0"/>
                        <a:t>Examples of Use</a:t>
                      </a:r>
                      <a:endParaRPr lang="en-GB" i="0" dirty="0"/>
                    </a:p>
                  </a:txBody>
                  <a:tcPr/>
                </a:tc>
              </a:tr>
              <a:tr h="1101443">
                <a:tc>
                  <a:txBody>
                    <a:bodyPr/>
                    <a:lstStyle/>
                    <a:p>
                      <a:r>
                        <a:rPr lang="en-GB" dirty="0" smtClean="0"/>
                        <a:t>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/>
                        <a:t>∙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/>
                        <a:t>x</a:t>
                      </a:r>
                      <a:endParaRPr lang="en-GB" baseline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/>
                        <a:t>*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/>
                        <a:t>^</a:t>
                      </a:r>
                      <a:endParaRPr lang="en-GB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/>
                        <a:t>[no</a:t>
                      </a:r>
                      <a:r>
                        <a:rPr lang="en-GB" i="1" baseline="0" dirty="0" smtClean="0"/>
                        <a:t> gap or symbol</a:t>
                      </a:r>
                      <a:r>
                        <a:rPr lang="en-GB" i="1" dirty="0" smtClean="0"/>
                        <a:t>]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 ∙ B (common)</a:t>
                      </a:r>
                    </a:p>
                    <a:p>
                      <a:r>
                        <a:rPr lang="en-GB" dirty="0" smtClean="0"/>
                        <a:t>A x B </a:t>
                      </a:r>
                    </a:p>
                    <a:p>
                      <a:r>
                        <a:rPr lang="en-GB" dirty="0" smtClean="0"/>
                        <a:t>A * B</a:t>
                      </a:r>
                    </a:p>
                    <a:p>
                      <a:r>
                        <a:rPr lang="en-GB" dirty="0" smtClean="0"/>
                        <a:t>A </a:t>
                      </a:r>
                      <a:r>
                        <a:rPr lang="en-GB" dirty="0" smtClean="0"/>
                        <a:t>^ </a:t>
                      </a:r>
                      <a:r>
                        <a:rPr lang="en-GB" dirty="0" smtClean="0"/>
                        <a:t>B</a:t>
                      </a:r>
                    </a:p>
                    <a:p>
                      <a:r>
                        <a:rPr lang="en-GB" dirty="0" smtClean="0"/>
                        <a:t>AB (common)</a:t>
                      </a:r>
                    </a:p>
                  </a:txBody>
                  <a:tcPr/>
                </a:tc>
              </a:tr>
              <a:tr h="638137">
                <a:tc>
                  <a:txBody>
                    <a:bodyPr/>
                    <a:lstStyle/>
                    <a:p>
                      <a:r>
                        <a:rPr lang="en-GB" dirty="0" smtClean="0"/>
                        <a:t>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</a:t>
                      </a:r>
                    </a:p>
                    <a:p>
                      <a:r>
                        <a:rPr lang="en-GB" dirty="0" smtClean="0"/>
                        <a:t>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 + B (common)</a:t>
                      </a:r>
                    </a:p>
                    <a:p>
                      <a:r>
                        <a:rPr lang="en-GB" dirty="0" smtClean="0"/>
                        <a:t>A </a:t>
                      </a:r>
                      <a:r>
                        <a:rPr lang="en-GB" dirty="0" smtClean="0"/>
                        <a:t>v </a:t>
                      </a:r>
                      <a:r>
                        <a:rPr lang="en-GB" dirty="0" smtClean="0"/>
                        <a:t>B</a:t>
                      </a:r>
                      <a:endParaRPr lang="en-GB" dirty="0"/>
                    </a:p>
                  </a:txBody>
                  <a:tcPr/>
                </a:tc>
              </a:tr>
              <a:tr h="629397">
                <a:tc>
                  <a:txBody>
                    <a:bodyPr/>
                    <a:lstStyle/>
                    <a:p>
                      <a:r>
                        <a:rPr lang="en-GB" dirty="0" smtClean="0"/>
                        <a:t>XOR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 + B</a:t>
                      </a:r>
                      <a:endParaRPr lang="en-GB" dirty="0"/>
                    </a:p>
                  </a:txBody>
                  <a:tcPr/>
                </a:tc>
              </a:tr>
              <a:tr h="629397">
                <a:tc>
                  <a:txBody>
                    <a:bodyPr/>
                    <a:lstStyle/>
                    <a:p>
                      <a:r>
                        <a:rPr lang="en-GB" dirty="0" smtClean="0"/>
                        <a:t>NOT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 </a:t>
                      </a:r>
                      <a:endParaRPr lang="en-GB" i="1" dirty="0" smtClean="0"/>
                    </a:p>
                    <a:p>
                      <a:r>
                        <a:rPr lang="en-GB" dirty="0" smtClean="0"/>
                        <a:t>!</a:t>
                      </a:r>
                    </a:p>
                    <a:p>
                      <a:r>
                        <a:rPr lang="en-GB" dirty="0" smtClean="0"/>
                        <a:t>¬</a:t>
                      </a:r>
                    </a:p>
                    <a:p>
                      <a:r>
                        <a:rPr lang="en-GB" dirty="0" smtClean="0"/>
                        <a:t>‘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  (common)</a:t>
                      </a:r>
                    </a:p>
                    <a:p>
                      <a:r>
                        <a:rPr lang="en-GB" dirty="0" smtClean="0"/>
                        <a:t>!A </a:t>
                      </a:r>
                    </a:p>
                    <a:p>
                      <a:r>
                        <a:rPr lang="en-GB" dirty="0" smtClean="0"/>
                        <a:t>¬A</a:t>
                      </a:r>
                    </a:p>
                    <a:p>
                      <a:r>
                        <a:rPr lang="en-GB" dirty="0" smtClean="0"/>
                        <a:t>A’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4378816" y="5032218"/>
            <a:ext cx="231819" cy="20606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4404574" y="5692466"/>
            <a:ext cx="23181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8132102" y="5032218"/>
            <a:ext cx="231819" cy="20606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7926041" y="5651682"/>
            <a:ext cx="23181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540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1523</TotalTime>
  <Words>468</Words>
  <Application>Microsoft Office PowerPoint</Application>
  <PresentationFormat>Widescreen</PresentationFormat>
  <Paragraphs>106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Century Gothic</vt:lpstr>
      <vt:lpstr>Wingdings 2</vt:lpstr>
      <vt:lpstr>Quotable</vt:lpstr>
      <vt:lpstr>Boolean Algebra</vt:lpstr>
      <vt:lpstr>LO:</vt:lpstr>
      <vt:lpstr>Logic Gates Recap</vt:lpstr>
      <vt:lpstr>Logic Gates Recap</vt:lpstr>
      <vt:lpstr>Venn Diagram</vt:lpstr>
      <vt:lpstr>Venn Diagram</vt:lpstr>
      <vt:lpstr>Boolean Algebra</vt:lpstr>
      <vt:lpstr>Boolean algebra</vt:lpstr>
      <vt:lpstr>Notation used</vt:lpstr>
      <vt:lpstr>Examples</vt:lpstr>
      <vt:lpstr>Examples</vt:lpstr>
      <vt:lpstr>Exercises</vt:lpstr>
      <vt:lpstr>Exercise</vt:lpstr>
      <vt:lpstr>Answer</vt:lpstr>
      <vt:lpstr>Exercise</vt:lpstr>
      <vt:lpstr>Answer</vt:lpstr>
      <vt:lpstr>Exercise</vt:lpstr>
      <vt:lpstr>Answer</vt:lpstr>
      <vt:lpstr>Exercise</vt:lpstr>
      <vt:lpstr>Answer</vt:lpstr>
      <vt:lpstr>More Complex Logic Circuits</vt:lpstr>
      <vt:lpstr>More complex logic circuits</vt:lpstr>
      <vt:lpstr>Answer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Boolean Algebra</dc:title>
  <dc:creator>David Caldwell</dc:creator>
  <cp:lastModifiedBy>David Caldwell</cp:lastModifiedBy>
  <cp:revision>80</cp:revision>
  <dcterms:created xsi:type="dcterms:W3CDTF">2016-04-13T12:05:11Z</dcterms:created>
  <dcterms:modified xsi:type="dcterms:W3CDTF">2016-04-18T12:15:50Z</dcterms:modified>
</cp:coreProperties>
</file>